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4">
  <p:sldMasterIdLst>
    <p:sldMasterId id="2147483659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361" r:id="rId6"/>
    <p:sldId id="346" r:id="rId7"/>
    <p:sldId id="362" r:id="rId8"/>
    <p:sldId id="363" r:id="rId9"/>
    <p:sldId id="365" r:id="rId10"/>
    <p:sldId id="364" r:id="rId11"/>
    <p:sldId id="366" r:id="rId12"/>
    <p:sldId id="367" r:id="rId13"/>
    <p:sldId id="368" r:id="rId14"/>
    <p:sldId id="351" r:id="rId15"/>
    <p:sldId id="354" r:id="rId16"/>
    <p:sldId id="350" r:id="rId17"/>
    <p:sldId id="355" r:id="rId18"/>
    <p:sldId id="349" r:id="rId19"/>
    <p:sldId id="356" r:id="rId20"/>
    <p:sldId id="348" r:id="rId21"/>
    <p:sldId id="357" r:id="rId22"/>
    <p:sldId id="347" r:id="rId23"/>
    <p:sldId id="358" r:id="rId24"/>
    <p:sldId id="353" r:id="rId25"/>
    <p:sldId id="359" r:id="rId26"/>
    <p:sldId id="352" r:id="rId27"/>
    <p:sldId id="360" r:id="rId28"/>
    <p:sldId id="344" r:id="rId29"/>
    <p:sldId id="265" r:id="rId30"/>
    <p:sldId id="266" r:id="rId31"/>
  </p:sldIdLst>
  <p:sldSz cx="9144000" cy="5143500" type="screen16x9"/>
  <p:notesSz cx="6858000" cy="9144000"/>
  <p:embeddedFontLs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Montserrat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FFFF00"/>
    <a:srgbClr val="FF3300"/>
    <a:srgbClr val="6699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1866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="" xmlns:a16="http://schemas.microsoft.com/office/drawing/2014/main" id="{15853D7D-2A47-0B61-2EA2-BD068488B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="" xmlns:a16="http://schemas.microsoft.com/office/drawing/2014/main" id="{C4372C26-9A74-E61F-7000-2E80643B7B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="" xmlns:a16="http://schemas.microsoft.com/office/drawing/2014/main" id="{D48BC47B-BA92-84C5-CA16-6032DC5E15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33909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="" xmlns:a16="http://schemas.microsoft.com/office/drawing/2014/main" id="{877035D8-1E42-75CF-8262-A0CDABE54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="" xmlns:a16="http://schemas.microsoft.com/office/drawing/2014/main" id="{BDE39A8E-A2DD-B43B-6BE8-35A7B9B7AA8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="" xmlns:a16="http://schemas.microsoft.com/office/drawing/2014/main" id="{31569FDA-4373-C58E-14D4-A5B0074233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4868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="" xmlns:a16="http://schemas.microsoft.com/office/drawing/2014/main" id="{D82BE8B5-0665-D077-EDB9-A1D7BFEA8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="" xmlns:a16="http://schemas.microsoft.com/office/drawing/2014/main" id="{3DDBD0E2-F8D6-EE79-5884-75D91069D6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="" xmlns:a16="http://schemas.microsoft.com/office/drawing/2014/main" id="{F9363081-A115-AEEB-AB2C-3723855B95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574624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="" xmlns:a16="http://schemas.microsoft.com/office/drawing/2014/main" id="{58C86077-322A-481F-3189-9E6003DF2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="" xmlns:a16="http://schemas.microsoft.com/office/drawing/2014/main" id="{C047AECA-4E31-590B-AFC6-C775E603C5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="" xmlns:a16="http://schemas.microsoft.com/office/drawing/2014/main" id="{FE969B2C-4702-EF63-F989-9BDBFEA41E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3042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="" xmlns:a16="http://schemas.microsoft.com/office/drawing/2014/main" id="{D6822289-9432-1897-4108-0A274D5F2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>
            <a:extLst>
              <a:ext uri="{FF2B5EF4-FFF2-40B4-BE49-F238E27FC236}">
                <a16:creationId xmlns="" xmlns:a16="http://schemas.microsoft.com/office/drawing/2014/main" id="{6B455073-F6E5-9462-5966-4DCD6508EE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>
            <a:extLst>
              <a:ext uri="{FF2B5EF4-FFF2-40B4-BE49-F238E27FC236}">
                <a16:creationId xmlns="" xmlns:a16="http://schemas.microsoft.com/office/drawing/2014/main" id="{4D43887F-993A-484F-57FF-19B80ECB94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62596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="" xmlns:a16="http://schemas.microsoft.com/office/drawing/2014/main" id="{D98587A1-DC18-FB85-D6C4-CBCFAC3F37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81b607491_0_1:notes">
            <a:extLst>
              <a:ext uri="{FF2B5EF4-FFF2-40B4-BE49-F238E27FC236}">
                <a16:creationId xmlns="" xmlns:a16="http://schemas.microsoft.com/office/drawing/2014/main" id="{F6EE0A9F-7508-EBD9-D243-2BD1D645F7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81b607491_0_1:notes">
            <a:extLst>
              <a:ext uri="{FF2B5EF4-FFF2-40B4-BE49-F238E27FC236}">
                <a16:creationId xmlns="" xmlns:a16="http://schemas.microsoft.com/office/drawing/2014/main" id="{2130B2EF-2999-9AB0-6485-4C8679D206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038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60909" y="1483875"/>
            <a:ext cx="5666364" cy="1708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39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 b="1" dirty="0">
                <a:solidFill>
                  <a:srgbClr val="FF6C00"/>
                </a:solidFill>
                <a:latin typeface="Montserrat"/>
                <a:ea typeface="Montserrat"/>
                <a:cs typeface="Montserrat"/>
                <a:sym typeface="Montserrat"/>
              </a:rPr>
              <a:t>BEM VINDOS</a:t>
            </a:r>
            <a:endParaRPr sz="6000" b="1" dirty="0">
              <a:solidFill>
                <a:srgbClr val="FF6C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38779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400" b="1" dirty="0" smtClean="0"/>
              <a:t>FUNDAMENTAÇÃO</a:t>
            </a:r>
            <a:endParaRPr lang="pt-BR" sz="2400" b="1" dirty="0"/>
          </a:p>
          <a:p>
            <a:pPr algn="just">
              <a:lnSpc>
                <a:spcPct val="150000"/>
              </a:lnSpc>
            </a:pPr>
            <a:r>
              <a:rPr lang="pt-BR" sz="2400" u="sng" dirty="0" smtClean="0"/>
              <a:t>Diante </a:t>
            </a:r>
            <a:r>
              <a:rPr lang="pt-BR" sz="2400" u="sng" dirty="0"/>
              <a:t>desse cenário, o presente módulo aprofunda o entendimento sobre: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A </a:t>
            </a:r>
            <a:r>
              <a:rPr lang="pt-BR" sz="2400" dirty="0"/>
              <a:t>correta identificação, alocação e destinação das fontes de recursos;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os cuidados na arrecadação, pagamento e controle das despesas</a:t>
            </a:r>
            <a:r>
              <a:rPr lang="pt-BR" sz="2400" dirty="0" smtClean="0"/>
              <a:t>;</a:t>
            </a:r>
            <a:endParaRPr lang="pt-BR" sz="24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</a:rPr>
              <a:t>Tesouraria Pública e Gestão de Caixa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23266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276995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400" b="1" dirty="0" smtClean="0"/>
              <a:t>FUNDAMENTAÇÃO</a:t>
            </a:r>
            <a:endParaRPr lang="pt-BR" sz="2400" b="1" dirty="0"/>
          </a:p>
          <a:p>
            <a:pPr algn="just">
              <a:lnSpc>
                <a:spcPct val="150000"/>
              </a:lnSpc>
            </a:pPr>
            <a:r>
              <a:rPr lang="pt-BR" sz="2400" u="sng" dirty="0" smtClean="0"/>
              <a:t>Diante </a:t>
            </a:r>
            <a:r>
              <a:rPr lang="pt-BR" sz="2400" u="sng" dirty="0"/>
              <a:t>desse cenário, o presente módulo aprofunda o entendimento sobre: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A </a:t>
            </a:r>
            <a:r>
              <a:rPr lang="pt-BR" sz="2400" dirty="0"/>
              <a:t>necessidade de conciliações bancárias e aplicações seguras para proteger o patrimônio público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</a:rPr>
              <a:t>Tesouraria Pública e Gestão de Caixa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7890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38779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400" b="1" dirty="0" smtClean="0"/>
              <a:t>FUNDAMENTAÇÃO</a:t>
            </a:r>
            <a:endParaRPr lang="pt-BR" sz="2400" b="1" dirty="0"/>
          </a:p>
          <a:p>
            <a:pPr algn="just">
              <a:lnSpc>
                <a:spcPct val="150000"/>
              </a:lnSpc>
            </a:pPr>
            <a:r>
              <a:rPr lang="pt-BR" sz="2400" u="sng" dirty="0" smtClean="0"/>
              <a:t>Diante </a:t>
            </a:r>
            <a:r>
              <a:rPr lang="pt-BR" sz="2400" u="sng" dirty="0"/>
              <a:t>desse cenário, o presente módulo aprofunda o entendimento sobre: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Dominar </a:t>
            </a:r>
            <a:r>
              <a:rPr lang="pt-BR" sz="2400" dirty="0"/>
              <a:t>esses temas significa fortalecer a governança, reduzir riscos, aprimorar processos e garantir que o ente público possua solidez para cumprir suas obrigações e investir com responsabilidade. 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</a:rPr>
              <a:t>Tesouraria Pública e Gestão de Caixa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210956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221596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400" b="1" dirty="0" smtClean="0"/>
              <a:t>FUNDAMENTAÇÃO</a:t>
            </a:r>
            <a:endParaRPr lang="pt-BR" sz="2400" b="1" dirty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Em </a:t>
            </a:r>
            <a:r>
              <a:rPr lang="pt-BR" sz="2400" dirty="0"/>
              <a:t>suma, a Tesouraria é onde a gestão se transforma em </a:t>
            </a:r>
            <a:r>
              <a:rPr lang="pt-BR" sz="2400" dirty="0" smtClean="0"/>
              <a:t>ação, e </a:t>
            </a:r>
            <a:r>
              <a:rPr lang="pt-BR" sz="2400" dirty="0"/>
              <a:t>onde a eficiência financeira se converte em resultados reais para a sociedade.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</a:rPr>
              <a:t>Tesouraria Pública e Gestão de Caixa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49521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32370"/>
            <a:ext cx="8981172" cy="166196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 smtClean="0"/>
              <a:t>1 </a:t>
            </a:r>
            <a:r>
              <a:rPr lang="pt-BR" sz="2400" b="1" dirty="0"/>
              <a:t>Estrutura da tesouraria </a:t>
            </a:r>
            <a:r>
              <a:rPr lang="pt-BR" sz="2400" b="1" dirty="0" smtClean="0"/>
              <a:t>pública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FF"/>
                </a:solidFill>
              </a:rPr>
              <a:t>“A tesouraria é como o coração da gestão: tudo passa por ela, e seu ritmo garante vida financeira ao município.”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</a:rPr>
              <a:t>Tesouraria Pública e Gestão de Caixa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09249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38779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 smtClean="0"/>
              <a:t>1 </a:t>
            </a:r>
            <a:r>
              <a:rPr lang="pt-BR" sz="2400" b="1" dirty="0"/>
              <a:t>Estrutura da tesouraria </a:t>
            </a:r>
            <a:r>
              <a:rPr lang="pt-BR" sz="2400" b="1" dirty="0" smtClean="0"/>
              <a:t>pública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A tesouraria é o núcleo operacional das finanças públicas, responsável pelo recebimento, guarda, movimentação e pagamento dos recursos municipais. </a:t>
            </a: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Sua </a:t>
            </a:r>
            <a:r>
              <a:rPr lang="pt-BR" sz="2400" dirty="0"/>
              <a:t>estrutura deve garantir segregação de funções, segurança na movimentação bancária, rastreabilidade e aderência à legislação financeira.</a:t>
            </a:r>
            <a:endParaRPr lang="pt-BR" sz="24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</a:rPr>
              <a:t>Tesouraria Pública e Gestão de Caixa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13681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166196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 smtClean="0"/>
              <a:t>2 </a:t>
            </a:r>
            <a:r>
              <a:rPr lang="pt-BR" sz="2400" b="1" dirty="0"/>
              <a:t>Competências do </a:t>
            </a:r>
            <a:r>
              <a:rPr lang="pt-BR" sz="2400" b="1" dirty="0" smtClean="0"/>
              <a:t>tesoureiro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FF"/>
                </a:solidFill>
              </a:rPr>
              <a:t>“O tesoureiro é o guardião do cofre público, guiando cada movimento com precisão, responsabilidade e ética.”</a:t>
            </a:r>
            <a:endParaRPr lang="pt-BR" sz="2400" b="1" dirty="0">
              <a:solidFill>
                <a:srgbClr val="0000FF"/>
              </a:solidFill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</a:rPr>
              <a:t>Tesouraria Pública e Gestão de Caixa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974161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332395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 smtClean="0"/>
              <a:t>2 </a:t>
            </a:r>
            <a:r>
              <a:rPr lang="pt-BR" sz="2400" b="1" dirty="0"/>
              <a:t>Competências do </a:t>
            </a:r>
            <a:r>
              <a:rPr lang="pt-BR" sz="2400" b="1" dirty="0" smtClean="0"/>
              <a:t>tesoureiro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O tesoureiro atua como guardião do caixa público, devendo dominar rotinas de arrecadação, pagamentos, conciliações, fluxo financeiro e normas da LRF e da Lei 4.320. </a:t>
            </a: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Exige </a:t>
            </a:r>
            <a:r>
              <a:rPr lang="pt-BR" sz="2400" dirty="0"/>
              <a:t>postura ética, precisão técnica, agilidade e rigor no controle das operações.</a:t>
            </a:r>
            <a:endParaRPr lang="pt-BR" sz="2400" b="1" dirty="0"/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</a:rPr>
              <a:t>Tesouraria Pública e Gestão de Caixa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371831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166196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 smtClean="0"/>
              <a:t>3 </a:t>
            </a:r>
            <a:r>
              <a:rPr lang="pt-BR" sz="2400" b="1" dirty="0"/>
              <a:t>Planejamento </a:t>
            </a:r>
            <a:r>
              <a:rPr lang="pt-BR" sz="2400" b="1" dirty="0" smtClean="0"/>
              <a:t>financeiro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FF"/>
                </a:solidFill>
              </a:rPr>
              <a:t>“Planejar o caixa é prever o caminho antes de caminhar, garantindo que cada passo seja seguro e sustentável.”</a:t>
            </a:r>
            <a:endParaRPr lang="pt-BR" sz="2400" b="1" dirty="0">
              <a:solidFill>
                <a:srgbClr val="0000FF"/>
              </a:solidFill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</a:rPr>
              <a:t>Tesouraria Pública e Gestão de Caixa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19574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332395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 smtClean="0"/>
              <a:t>3 </a:t>
            </a:r>
            <a:r>
              <a:rPr lang="pt-BR" sz="2400" b="1" dirty="0"/>
              <a:t>Planejamento </a:t>
            </a:r>
            <a:r>
              <a:rPr lang="pt-BR" sz="2400" b="1" dirty="0" smtClean="0"/>
              <a:t>financeiro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O planejamento de caixa antecipa entradas e saídas, evitando déficits momentâneos e garantindo liquidez contínua. </a:t>
            </a: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Envolve </a:t>
            </a:r>
            <a:r>
              <a:rPr lang="pt-BR" sz="2400" dirty="0"/>
              <a:t>projeção de receitas, cronograma de desembolso, priorização de pagamentos e acompanhamento diário da execução financeira.</a:t>
            </a:r>
            <a:endParaRPr lang="pt-BR" sz="2400" b="1" dirty="0"/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</a:rPr>
              <a:t>Tesouraria Pública e Gestão de Caixa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0372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="" xmlns:a16="http://schemas.microsoft.com/office/drawing/2014/main" id="{89753842-8492-FB44-109F-005959027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="" xmlns:a16="http://schemas.microsoft.com/office/drawing/2014/main" id="{21C13C3F-5DD9-2530-7EE8-AC4F6548F52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>
            <a:extLst>
              <a:ext uri="{FF2B5EF4-FFF2-40B4-BE49-F238E27FC236}">
                <a16:creationId xmlns="" xmlns:a16="http://schemas.microsoft.com/office/drawing/2014/main" id="{B270E534-97A1-52BD-C95A-DB780BCFF97E}"/>
              </a:ext>
            </a:extLst>
          </p:cNvPr>
          <p:cNvSpPr txBox="1"/>
          <p:nvPr/>
        </p:nvSpPr>
        <p:spPr>
          <a:xfrm>
            <a:off x="385010" y="1376414"/>
            <a:ext cx="7093819" cy="1809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3600" b="1" dirty="0">
                <a:solidFill>
                  <a:srgbClr val="0000FF"/>
                </a:solidFill>
                <a:highlight>
                  <a:srgbClr val="C0C0C0"/>
                </a:highligh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SEMINÁRIO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FF66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ENCERRAMENTO DO EXERCÍCIO MUNICIPAL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CUIDADOS E CORREÇÕES</a:t>
            </a:r>
            <a:endParaRPr lang="pt-BR" sz="36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71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166196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 smtClean="0"/>
              <a:t>4 </a:t>
            </a:r>
            <a:r>
              <a:rPr lang="pt-BR" sz="2400" b="1" dirty="0"/>
              <a:t>Fontes e destinação de </a:t>
            </a:r>
            <a:r>
              <a:rPr lang="pt-BR" sz="2400" b="1" dirty="0" smtClean="0"/>
              <a:t>recursos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FF"/>
                </a:solidFill>
              </a:rPr>
              <a:t>“Cada recurso tem uma origem e uma missão: respeitar ambos é transformar dinheiro público em resultados reais.”</a:t>
            </a:r>
            <a:endParaRPr lang="pt-BR" sz="2400" b="1" dirty="0">
              <a:solidFill>
                <a:srgbClr val="0000FF"/>
              </a:solidFill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</a:rPr>
              <a:t>Tesouraria Pública e Gestão de Caixa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52142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332395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 smtClean="0"/>
              <a:t>4 </a:t>
            </a:r>
            <a:r>
              <a:rPr lang="pt-BR" sz="2400" b="1" dirty="0"/>
              <a:t>Fontes e destinação de </a:t>
            </a:r>
            <a:r>
              <a:rPr lang="pt-BR" sz="2400" b="1" dirty="0" smtClean="0"/>
              <a:t>recursos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A tesouraria deve identificar a origem de cada recurso (livres, vinculados, operações de crédito, convênios) e assegurar sua aplicação conforme a legislação. </a:t>
            </a: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A </a:t>
            </a:r>
            <a:r>
              <a:rPr lang="pt-BR" sz="2400" dirty="0"/>
              <a:t>correta destinação garante legalidade, transparência e controle das contas públicas.</a:t>
            </a:r>
            <a:endParaRPr lang="pt-BR" sz="2400" b="1" dirty="0"/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</a:rPr>
              <a:t>Tesouraria Pública e Gestão de Caixa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42966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166196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 smtClean="0"/>
              <a:t>5 </a:t>
            </a:r>
            <a:r>
              <a:rPr lang="pt-BR" sz="2400" b="1" dirty="0"/>
              <a:t>Gestão do caixa e </a:t>
            </a:r>
            <a:r>
              <a:rPr lang="pt-BR" sz="2400" b="1" dirty="0" smtClean="0"/>
              <a:t>arrecadação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FF"/>
                </a:solidFill>
              </a:rPr>
              <a:t>“Um caixa bem gerido mantém o município respirando, pronto para cumprir compromissos e aproveitar oportunidades.”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</a:rPr>
              <a:t>Tesouraria Pública e Gestão de Caixa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73844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332395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 smtClean="0"/>
              <a:t>5 </a:t>
            </a:r>
            <a:r>
              <a:rPr lang="pt-BR" sz="2400" b="1" dirty="0"/>
              <a:t>Gestão do caixa e </a:t>
            </a:r>
            <a:r>
              <a:rPr lang="pt-BR" sz="2400" b="1" dirty="0" smtClean="0"/>
              <a:t>arrecadação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A boa gestão do caixa assegura disponibilidade financeira, reduz riscos de insuficiência de liquidez e favorece maior eficiência nos pagamentos. Inclui monitoramento contínuo de arrecadação, otimização de receitas e diagnóstico de variações financeiras ao longo do exercício.</a:t>
            </a:r>
            <a:endParaRPr lang="pt-BR" sz="24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</a:rPr>
              <a:t>Tesouraria Pública e Gestão de Caixa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983078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166196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 smtClean="0"/>
              <a:t>6 </a:t>
            </a:r>
            <a:r>
              <a:rPr lang="pt-BR" sz="2400" b="1" dirty="0"/>
              <a:t>Controle de despesas e </a:t>
            </a:r>
            <a:r>
              <a:rPr lang="pt-BR" sz="2400" b="1" dirty="0" smtClean="0"/>
              <a:t>pagamentos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FF"/>
                </a:solidFill>
              </a:rPr>
              <a:t>“O controle de pagamentos é a última porta da </a:t>
            </a:r>
            <a:r>
              <a:rPr lang="pt-BR" sz="2400" dirty="0" smtClean="0">
                <a:solidFill>
                  <a:srgbClr val="0000FF"/>
                </a:solidFill>
              </a:rPr>
              <a:t>despesa, </a:t>
            </a:r>
            <a:r>
              <a:rPr lang="pt-BR" sz="2400" dirty="0">
                <a:solidFill>
                  <a:srgbClr val="0000FF"/>
                </a:solidFill>
              </a:rPr>
              <a:t>e só se abre quando tudo está legal, certo e transparente.”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</a:rPr>
              <a:t>Tesouraria Pública e Gestão de Caixa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46032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424728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 smtClean="0"/>
              <a:t>6 </a:t>
            </a:r>
            <a:r>
              <a:rPr lang="pt-BR" sz="2400" b="1" dirty="0"/>
              <a:t>Controle de despesas e </a:t>
            </a:r>
            <a:r>
              <a:rPr lang="pt-BR" sz="2400" b="1" dirty="0" smtClean="0"/>
              <a:t>pagamentos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O pagamento só ocorre após empenho e liquidação, conforme a Lei 4.320. </a:t>
            </a: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Cabe </a:t>
            </a:r>
            <a:r>
              <a:rPr lang="pt-BR" sz="2400" dirty="0"/>
              <a:t>à tesouraria verificar legalidade, disponibilidade financeira, prioridade e correta classificação. </a:t>
            </a:r>
            <a:endParaRPr lang="pt-BR" sz="2400" dirty="0" smtClean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Um </a:t>
            </a:r>
            <a:r>
              <a:rPr lang="pt-BR" sz="2400" dirty="0"/>
              <a:t>controle eficiente evita atrasos, multas, juros e riscos de responsabilização.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</a:rPr>
              <a:t>Tesouraria Pública e Gestão de Caixa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003816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166196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 smtClean="0"/>
              <a:t>7 </a:t>
            </a:r>
            <a:r>
              <a:rPr lang="pt-BR" sz="2400" b="1" dirty="0"/>
              <a:t>Conciliação bancária e aplicações </a:t>
            </a:r>
            <a:r>
              <a:rPr lang="pt-BR" sz="2400" b="1" dirty="0" smtClean="0"/>
              <a:t>financeiras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rgbClr val="0000FF"/>
                </a:solidFill>
              </a:rPr>
              <a:t>“A conciliação é o espelho da verdade financeira: se os números se refletem corretamente, a gestão está no caminho certo.”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</a:rPr>
              <a:t>Tesouraria Pública e Gestão de Caixa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83787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332395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400" b="1" dirty="0" smtClean="0"/>
              <a:t>7 </a:t>
            </a:r>
            <a:r>
              <a:rPr lang="pt-BR" sz="2400" b="1" dirty="0"/>
              <a:t>Conciliação bancária e aplicações </a:t>
            </a:r>
            <a:r>
              <a:rPr lang="pt-BR" sz="2400" b="1" dirty="0" smtClean="0"/>
              <a:t>financeiras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A conciliação garante que os registros contábeis reflitam exatamente os saldos bancários, detectando inconsistências, débitos indevidos ou falhas operacionais</a:t>
            </a:r>
            <a:r>
              <a:rPr lang="pt-BR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Recursos </a:t>
            </a:r>
            <a:r>
              <a:rPr lang="pt-BR" sz="2400" dirty="0"/>
              <a:t>temporariamente disponíveis devem ser aplicados de forma segura, observando regras legais e priorizando liquidez.</a:t>
            </a:r>
            <a:endParaRPr lang="pt-BR" sz="24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</a:rPr>
              <a:t>Tesouraria Pública e Gestão de Caixa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75728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221596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endParaRPr lang="pt-BR" sz="2400" dirty="0" smtClean="0">
              <a:solidFill>
                <a:srgbClr val="0000FF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2400" dirty="0">
                <a:solidFill>
                  <a:srgbClr val="0000FF"/>
                </a:solidFill>
              </a:rPr>
              <a:t>“Que a gestão de caixa seja sempre o alicerce da responsabilidade fiscal, permitindo que cada recurso público seja transformado em benefício real para a sociedade.”</a:t>
            </a:r>
            <a:endParaRPr lang="pt-BR" sz="2400" dirty="0">
              <a:solidFill>
                <a:srgbClr val="0000FF"/>
              </a:solidFill>
            </a:endParaRPr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 smtClean="0">
                <a:solidFill>
                  <a:schemeClr val="bg1"/>
                </a:solidFill>
              </a:rPr>
              <a:t>Execução </a:t>
            </a:r>
            <a:r>
              <a:rPr lang="pt-BR" sz="2000" b="1" dirty="0">
                <a:solidFill>
                  <a:schemeClr val="bg1"/>
                </a:solidFill>
              </a:rPr>
              <a:t>Orçamentária e Controle Legal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052459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="" xmlns:a16="http://schemas.microsoft.com/office/drawing/2014/main" id="{1B209EA1-95D7-9553-0BB9-FBC53C6B33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="" xmlns:a16="http://schemas.microsoft.com/office/drawing/2014/main" id="{EFE27B47-89DE-854F-DA32-E50E99D5D99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="" xmlns:a16="http://schemas.microsoft.com/office/drawing/2014/main" id="{A28E252E-DAF0-B3E8-91B1-26D7C36D679E}"/>
              </a:ext>
            </a:extLst>
          </p:cNvPr>
          <p:cNvSpPr txBox="1"/>
          <p:nvPr/>
        </p:nvSpPr>
        <p:spPr>
          <a:xfrm>
            <a:off x="873675" y="1828801"/>
            <a:ext cx="5887344" cy="135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800" b="1" i="0" dirty="0">
              <a:solidFill>
                <a:schemeClr val="bg1"/>
              </a:solidFill>
              <a:effectLst/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 ú v i d a s ?</a:t>
            </a:r>
            <a:endParaRPr sz="4800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10068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="" xmlns:a16="http://schemas.microsoft.com/office/drawing/2014/main" id="{9DFF3A35-57B1-914B-09E1-77B511032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="" xmlns:a16="http://schemas.microsoft.com/office/drawing/2014/main" id="{1FA940AD-67EB-996C-059C-B2C55FDC97D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="" xmlns:a16="http://schemas.microsoft.com/office/drawing/2014/main" id="{42580DAE-7B06-D74E-F63A-A32B0569D64E}"/>
              </a:ext>
            </a:extLst>
          </p:cNvPr>
          <p:cNvSpPr txBox="1"/>
          <p:nvPr/>
        </p:nvSpPr>
        <p:spPr>
          <a:xfrm>
            <a:off x="163630" y="2017782"/>
            <a:ext cx="7190071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3000" b="1" dirty="0">
                <a:solidFill>
                  <a:srgbClr val="FF6600"/>
                </a:solidFill>
              </a:rPr>
              <a:t>Tesouraria Pública e Gestão de Caixa</a:t>
            </a:r>
            <a:endParaRPr sz="3000" b="1" dirty="0">
              <a:solidFill>
                <a:srgbClr val="FF6600"/>
              </a:solidFill>
              <a:latin typeface="+mj-l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Google Shape;56;p13">
            <a:extLst>
              <a:ext uri="{FF2B5EF4-FFF2-40B4-BE49-F238E27FC236}">
                <a16:creationId xmlns="" xmlns:a16="http://schemas.microsoft.com/office/drawing/2014/main" id="{89F079A6-590D-3CB5-5C78-BCF60390A8B5}"/>
              </a:ext>
            </a:extLst>
          </p:cNvPr>
          <p:cNvSpPr txBox="1"/>
          <p:nvPr/>
        </p:nvSpPr>
        <p:spPr>
          <a:xfrm>
            <a:off x="2810576" y="2662504"/>
            <a:ext cx="519180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Dia: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10/12/2025 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10:30h </a:t>
            </a:r>
            <a:r>
              <a:rPr lang="pt-BR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às </a:t>
            </a:r>
            <a:r>
              <a:rPr lang="pt-BR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12h</a:t>
            </a:r>
            <a:endParaRPr lang="pt-BR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269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="" xmlns:a16="http://schemas.microsoft.com/office/drawing/2014/main" id="{C43042D8-415A-5082-1E50-D9837AB7E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="" xmlns:a16="http://schemas.microsoft.com/office/drawing/2014/main" id="{C0E978E1-32F2-758E-4847-33B3BFCCC95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="" xmlns:a16="http://schemas.microsoft.com/office/drawing/2014/main" id="{E80BF35D-B563-479F-77E4-F5F5C7606521}"/>
              </a:ext>
            </a:extLst>
          </p:cNvPr>
          <p:cNvSpPr txBox="1"/>
          <p:nvPr/>
        </p:nvSpPr>
        <p:spPr>
          <a:xfrm>
            <a:off x="544944" y="711200"/>
            <a:ext cx="6613237" cy="350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bg1"/>
                </a:solidFill>
                <a:highlight>
                  <a:srgbClr val="FF6600"/>
                </a:highlight>
              </a:rPr>
              <a:t>Participe da transformação da  Gestão Pública!</a:t>
            </a:r>
            <a:endParaRPr lang="pt-BR" sz="54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pt-BR" sz="48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ea typeface="Montserrat"/>
                <a:cs typeface="Arial" panose="020B0604020202020204" pitchFamily="34" charset="0"/>
                <a:sym typeface="Montserrat"/>
              </a:rPr>
              <a:t>Só Venha!</a:t>
            </a:r>
            <a:endParaRPr sz="4800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499930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>
          <a:extLst>
            <a:ext uri="{FF2B5EF4-FFF2-40B4-BE49-F238E27FC236}">
              <a16:creationId xmlns="" xmlns:a16="http://schemas.microsoft.com/office/drawing/2014/main" id="{1FD05AE3-E5EC-73D6-597A-DA8133DF6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>
            <a:extLst>
              <a:ext uri="{FF2B5EF4-FFF2-40B4-BE49-F238E27FC236}">
                <a16:creationId xmlns="" xmlns:a16="http://schemas.microsoft.com/office/drawing/2014/main" id="{6436F9FB-42C6-6E41-5395-F3381763A9C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>
            <a:extLst>
              <a:ext uri="{FF2B5EF4-FFF2-40B4-BE49-F238E27FC236}">
                <a16:creationId xmlns="" xmlns:a16="http://schemas.microsoft.com/office/drawing/2014/main" id="{1A0CE1A1-027D-A162-CCB3-9EF41002CD47}"/>
              </a:ext>
            </a:extLst>
          </p:cNvPr>
          <p:cNvSpPr txBox="1"/>
          <p:nvPr/>
        </p:nvSpPr>
        <p:spPr>
          <a:xfrm>
            <a:off x="822036" y="508001"/>
            <a:ext cx="6142182" cy="3754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indent="0">
              <a:buNone/>
              <a:defRPr/>
            </a:pPr>
            <a:r>
              <a:rPr lang="pt-BR" altLang="pt-B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Dados de formação: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 em Gestão Pública e Inovação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 em Contabilidade Gerencial e Empresarial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Administração</a:t>
            </a:r>
          </a:p>
          <a:p>
            <a:pPr marL="0" indent="0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Bacharel em Ciências Contábeis</a:t>
            </a:r>
          </a:p>
          <a:p>
            <a:pPr marL="360363" lvl="1" indent="-179388">
              <a:buNone/>
              <a:defRPr/>
            </a:pPr>
            <a:endParaRPr lang="pt-BR" altLang="pt-BR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lvl="1" indent="-180975">
              <a:buNone/>
              <a:defRPr/>
            </a:pPr>
            <a:r>
              <a:rPr lang="pt-BR" altLang="pt-BR" sz="18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Atuação: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 Universitário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Palestrante / Instrutor Técnico</a:t>
            </a:r>
          </a:p>
          <a:p>
            <a:pPr marL="84138" lvl="1" indent="-180975">
              <a:buNone/>
              <a:defRPr/>
            </a:pPr>
            <a:r>
              <a:rPr lang="pt-BR" altLang="pt-BR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Contador de Gestão Municipal</a:t>
            </a:r>
          </a:p>
          <a:p>
            <a:pPr lvl="4" algn="r">
              <a:buNone/>
              <a:defRPr/>
            </a:pPr>
            <a:endParaRPr lang="pt-BR" altLang="pt-BR" sz="16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r">
              <a:buNone/>
              <a:defRPr/>
            </a:pPr>
            <a:endParaRPr lang="pt-BR" altLang="pt-BR" sz="1600" b="1" dirty="0">
              <a:solidFill>
                <a:schemeClr val="bg1"/>
              </a:solidFill>
              <a:highlight>
                <a:srgbClr val="FF66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algn="r">
              <a:buNone/>
              <a:defRPr/>
            </a:pPr>
            <a:r>
              <a:rPr lang="pt-BR" altLang="pt-BR" sz="2000" b="1" dirty="0">
                <a:solidFill>
                  <a:schemeClr val="bg1"/>
                </a:solidFill>
                <a:highlight>
                  <a:srgbClr val="FF66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Nilson Francisco Tognato</a:t>
            </a:r>
            <a:endParaRPr sz="2000" dirty="0">
              <a:solidFill>
                <a:schemeClr val="bg1"/>
              </a:solidFill>
              <a:highlight>
                <a:srgbClr val="FF6600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53806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406262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1 </a:t>
            </a:r>
            <a:r>
              <a:rPr lang="pt-BR" sz="2400" dirty="0"/>
              <a:t>Estrutura da tesouraria pública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2 Competências do tesoureiro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3 Planejamento financeiro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4 Fontes e destinação de recursos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5 Gestão do caixa e arrecadação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6 Controle de despesas e pagamentos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7 Conciliação bancária e aplicações financeiras</a:t>
            </a:r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</a:rPr>
              <a:t>Tesouraria Pública e Gestão de Caixa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56277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387795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400" b="1" dirty="0" smtClean="0"/>
              <a:t>FUNDAMENTAÇÃO</a:t>
            </a:r>
            <a:endParaRPr lang="pt-BR" sz="2400" b="1" dirty="0"/>
          </a:p>
          <a:p>
            <a:pPr algn="just">
              <a:lnSpc>
                <a:spcPct val="150000"/>
              </a:lnSpc>
            </a:pPr>
            <a:r>
              <a:rPr lang="pt-BR" sz="2400" dirty="0"/>
              <a:t>A gestão de caixa é um dos pilares mais sensíveis e estratégicos da administração pública municipal</a:t>
            </a:r>
            <a:r>
              <a:rPr lang="pt-BR" sz="2400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É </a:t>
            </a:r>
            <a:r>
              <a:rPr lang="pt-BR" sz="2400" dirty="0"/>
              <a:t>na tesouraria que a execução financeira se concretiza, onde cada recurso que entra e cada pagamento que sai representa não apenas números, mas decisões que impactam diretamente a vida dos cidadãos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</a:rPr>
              <a:t>Tesouraria Pública e Gestão de Caixa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62929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276995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400" b="1" dirty="0" smtClean="0"/>
              <a:t>FUNDAMENTAÇÃO</a:t>
            </a:r>
            <a:endParaRPr lang="pt-BR" sz="2400" b="1" dirty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A </a:t>
            </a:r>
            <a:r>
              <a:rPr lang="pt-BR" sz="2400" dirty="0"/>
              <a:t>Lei nº 4.320/1964 fornece a base estrutural para as operações de arrecadação, movimentação e pagamento, garantindo que todos os atos financeiros estejam alinhados a critérios de legalidade, registro e controle. </a:t>
            </a:r>
            <a:endParaRPr lang="pt-BR" sz="2400" dirty="0" smtClean="0"/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</a:rPr>
              <a:t>Tesouraria Pública e Gestão de Caixa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685869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276995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400" b="1" dirty="0" smtClean="0"/>
              <a:t>FUNDAMENTAÇÃO</a:t>
            </a:r>
            <a:endParaRPr lang="pt-BR" sz="2400" b="1" dirty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Já </a:t>
            </a:r>
            <a:r>
              <a:rPr lang="pt-BR" sz="2400" dirty="0"/>
              <a:t>a Lei de Responsabilidade Fiscal (LRF) reforça a necessidade de equilíbrio, transparência, eficiência e previsibilidade, atributos indispensáveis para uma gestão fiscal sustentável</a:t>
            </a:r>
            <a:r>
              <a:rPr lang="pt-BR" sz="2400" dirty="0" smtClean="0"/>
              <a:t>.</a:t>
            </a:r>
            <a:endParaRPr lang="pt-BR" sz="24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</a:rPr>
              <a:t>Tesouraria Pública e Gestão de Caixa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7305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>
          <a:extLst>
            <a:ext uri="{FF2B5EF4-FFF2-40B4-BE49-F238E27FC236}">
              <a16:creationId xmlns="" xmlns:a16="http://schemas.microsoft.com/office/drawing/2014/main" id="{1A7A5FE6-0F83-A764-C1A5-CDC16B128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extLst>
              <a:ext uri="{FF2B5EF4-FFF2-40B4-BE49-F238E27FC236}">
                <a16:creationId xmlns="" xmlns:a16="http://schemas.microsoft.com/office/drawing/2014/main" id="{31F7C552-ED11-7E52-F606-27F9A92FE3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0"/>
            <a:ext cx="914399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>
            <a:extLst>
              <a:ext uri="{FF2B5EF4-FFF2-40B4-BE49-F238E27FC236}">
                <a16:creationId xmlns="" xmlns:a16="http://schemas.microsoft.com/office/drawing/2014/main" id="{AE67E676-14F2-EE73-62C9-B3F8F91268CB}"/>
              </a:ext>
            </a:extLst>
          </p:cNvPr>
          <p:cNvSpPr txBox="1"/>
          <p:nvPr/>
        </p:nvSpPr>
        <p:spPr>
          <a:xfrm>
            <a:off x="86628" y="121484"/>
            <a:ext cx="8981172" cy="443195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pt-BR" sz="2400" b="1" dirty="0" smtClean="0"/>
              <a:t>FUNDAMENTAÇÃO</a:t>
            </a:r>
            <a:endParaRPr lang="pt-BR" sz="2400" b="1" dirty="0"/>
          </a:p>
          <a:p>
            <a:pPr algn="just">
              <a:lnSpc>
                <a:spcPct val="150000"/>
              </a:lnSpc>
            </a:pPr>
            <a:r>
              <a:rPr lang="pt-BR" sz="2400" u="sng" dirty="0" smtClean="0"/>
              <a:t>Diante </a:t>
            </a:r>
            <a:r>
              <a:rPr lang="pt-BR" sz="2400" u="sng" dirty="0"/>
              <a:t>desse cenário, o presente módulo aprofunda o entendimento sobre:</a:t>
            </a:r>
          </a:p>
          <a:p>
            <a:pPr algn="just">
              <a:lnSpc>
                <a:spcPct val="150000"/>
              </a:lnSpc>
            </a:pPr>
            <a:r>
              <a:rPr lang="pt-BR" sz="2400" dirty="0"/>
              <a:t>A estrutura e o papel da tesouraria pública como centro operacional das finanças;</a:t>
            </a:r>
          </a:p>
          <a:p>
            <a:pPr algn="just">
              <a:lnSpc>
                <a:spcPct val="150000"/>
              </a:lnSpc>
            </a:pPr>
            <a:r>
              <a:rPr lang="pt-BR" sz="2300" dirty="0"/>
              <a:t>As competências técnicas e éticas esperadas do tesoureiro;</a:t>
            </a:r>
          </a:p>
          <a:p>
            <a:pPr algn="just">
              <a:lnSpc>
                <a:spcPct val="150000"/>
              </a:lnSpc>
            </a:pPr>
            <a:r>
              <a:rPr lang="pt-BR" sz="2300" dirty="0"/>
              <a:t>A importância vital do planejamento financeiro e da gestão de liquidez</a:t>
            </a:r>
            <a:r>
              <a:rPr lang="pt-BR" sz="2300" dirty="0" smtClean="0"/>
              <a:t>;</a:t>
            </a:r>
            <a:endParaRPr lang="pt-BR" sz="2300" dirty="0"/>
          </a:p>
        </p:txBody>
      </p:sp>
      <p:sp>
        <p:nvSpPr>
          <p:cNvPr id="2" name="Google Shape;56;p13">
            <a:extLst>
              <a:ext uri="{FF2B5EF4-FFF2-40B4-BE49-F238E27FC236}">
                <a16:creationId xmlns="" xmlns:a16="http://schemas.microsoft.com/office/drawing/2014/main" id="{BCDF29E4-4943-2934-2BF8-1C278369C386}"/>
              </a:ext>
            </a:extLst>
          </p:cNvPr>
          <p:cNvSpPr txBox="1"/>
          <p:nvPr/>
        </p:nvSpPr>
        <p:spPr>
          <a:xfrm>
            <a:off x="1956626" y="4280291"/>
            <a:ext cx="5230757" cy="4924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pt-BR" sz="2000" b="1" dirty="0">
                <a:solidFill>
                  <a:schemeClr val="bg1"/>
                </a:solidFill>
              </a:rPr>
              <a:t>Tesouraria Pública e Gestão de Caixa</a:t>
            </a:r>
            <a:endParaRPr sz="2000" dirty="0">
              <a:solidFill>
                <a:schemeClr val="bg1"/>
              </a:solidFill>
              <a:highlight>
                <a:srgbClr val="0000FF"/>
              </a:highlight>
              <a:latin typeface="+mj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2502967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3080</TotalTime>
  <Words>1099</Words>
  <Application>Microsoft Office PowerPoint</Application>
  <PresentationFormat>Apresentação na tela (16:9)</PresentationFormat>
  <Paragraphs>118</Paragraphs>
  <Slides>30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Calibri</vt:lpstr>
      <vt:lpstr>Montserrat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1081</cp:revision>
  <dcterms:modified xsi:type="dcterms:W3CDTF">2025-12-09T13:22:41Z</dcterms:modified>
</cp:coreProperties>
</file>